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69" r:id="rId11"/>
  </p:sldIdLst>
  <p:sldSz cx="12192000" cy="6858000"/>
  <p:notesSz cx="6797675" cy="9872663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65A0"/>
    <a:srgbClr val="2580F2"/>
    <a:srgbClr val="2D87C1"/>
    <a:srgbClr val="A5BDCF"/>
    <a:srgbClr val="ABBA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74" autoAdjust="0"/>
    <p:restoredTop sz="94660"/>
  </p:normalViewPr>
  <p:slideViewPr>
    <p:cSldViewPr snapToGrid="0">
      <p:cViewPr varScale="1">
        <p:scale>
          <a:sx n="91" d="100"/>
          <a:sy n="91" d="100"/>
        </p:scale>
        <p:origin x="2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43358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PT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CCA87C-4780-4370-8DC1-F8C18AB53904}" type="datetimeFigureOut">
              <a:rPr lang="pt-PT" smtClean="0"/>
              <a:t>31-07-2018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3F3718-148C-4BB7-BDC0-FE80E4B438F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70444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PT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CCA87C-4780-4370-8DC1-F8C18AB53904}" type="datetimeFigureOut">
              <a:rPr lang="pt-PT" smtClean="0"/>
              <a:t>31-07-2018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3F3718-148C-4BB7-BDC0-FE80E4B438F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19861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PT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CCA87C-4780-4370-8DC1-F8C18AB53904}" type="datetimeFigureOut">
              <a:rPr lang="pt-PT" smtClean="0"/>
              <a:t>31-07-2018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3F3718-148C-4BB7-BDC0-FE80E4B438F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85652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PT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CCA87C-4780-4370-8DC1-F8C18AB53904}" type="datetimeFigureOut">
              <a:rPr lang="pt-PT" smtClean="0"/>
              <a:t>31-07-2018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3F3718-148C-4BB7-BDC0-FE80E4B438F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05305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PT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CCA87C-4780-4370-8DC1-F8C18AB53904}" type="datetimeFigureOut">
              <a:rPr lang="pt-PT" smtClean="0"/>
              <a:t>31-07-2018</a:t>
            </a:fld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3F3718-148C-4BB7-BDC0-FE80E4B438F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13392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PT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CCA87C-4780-4370-8DC1-F8C18AB53904}" type="datetimeFigureOut">
              <a:rPr lang="pt-PT" smtClean="0"/>
              <a:t>31-07-2018</a:t>
            </a:fld>
            <a:endParaRPr lang="pt-PT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3F3718-148C-4BB7-BDC0-FE80E4B438F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92559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PT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CCA87C-4780-4370-8DC1-F8C18AB53904}" type="datetimeFigureOut">
              <a:rPr lang="pt-PT" smtClean="0"/>
              <a:t>31-07-2018</a:t>
            </a:fld>
            <a:endParaRPr lang="pt-PT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3F3718-148C-4BB7-BDC0-FE80E4B438F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1278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CCA87C-4780-4370-8DC1-F8C18AB53904}" type="datetimeFigureOut">
              <a:rPr lang="pt-PT" smtClean="0"/>
              <a:t>31-07-2018</a:t>
            </a:fld>
            <a:endParaRPr lang="pt-PT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3F3718-148C-4BB7-BDC0-FE80E4B438F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6715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PT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CCA87C-4780-4370-8DC1-F8C18AB53904}" type="datetimeFigureOut">
              <a:rPr lang="pt-PT" smtClean="0"/>
              <a:t>31-07-2018</a:t>
            </a:fld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3F3718-148C-4BB7-BDC0-FE80E4B438F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00089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PT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PT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CCA87C-4780-4370-8DC1-F8C18AB53904}" type="datetimeFigureOut">
              <a:rPr lang="pt-PT" smtClean="0"/>
              <a:t>31-07-2018</a:t>
            </a:fld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3F3718-148C-4BB7-BDC0-FE80E4B438F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01856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B5E3FA"/>
            </a:gs>
            <a:gs pos="53000">
              <a:srgbClr val="E8F7FD"/>
            </a:gs>
            <a:gs pos="25000">
              <a:schemeClr val="accent1">
                <a:lumMod val="0"/>
                <a:lumOff val="100000"/>
              </a:schemeClr>
            </a:gs>
            <a:gs pos="100000">
              <a:srgbClr val="8DD4F7"/>
            </a:gs>
          </a:gsLst>
          <a:path path="circle">
            <a:fillToRect l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MODELO PARA USO NO EAD</a:t>
            </a:r>
            <a:endParaRPr lang="pt-PT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PT" dirty="0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800" y="5239791"/>
            <a:ext cx="1854200" cy="161820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33966" cy="169068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4" y="6256090"/>
            <a:ext cx="1507971" cy="52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00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1062373" y="89957"/>
            <a:ext cx="5797526" cy="619272"/>
          </a:xfrm>
          <a:prstGeom prst="rect">
            <a:avLst/>
          </a:prstGeom>
          <a:ln>
            <a:solidFill>
              <a:srgbClr val="2D87C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3200" b="1" dirty="0" smtClean="0">
                <a:solidFill>
                  <a:srgbClr val="1F4E79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TUTORIAL ALUNO - PORTAL</a:t>
            </a:r>
            <a:endParaRPr lang="pt-BR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254" b="89978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-304186" y="709229"/>
            <a:ext cx="2055991" cy="3099978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691" y="1114521"/>
            <a:ext cx="10374348" cy="4855750"/>
          </a:xfrm>
          <a:prstGeom prst="rect">
            <a:avLst/>
          </a:prstGeom>
          <a:ln>
            <a:solidFill>
              <a:srgbClr val="2580F2"/>
            </a:solidFill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9250" y="1114521"/>
            <a:ext cx="10416121" cy="4855750"/>
          </a:xfrm>
          <a:prstGeom prst="rect">
            <a:avLst/>
          </a:prstGeom>
          <a:ln>
            <a:solidFill>
              <a:srgbClr val="2580F2"/>
            </a:solidFill>
          </a:ln>
        </p:spPr>
      </p:pic>
      <p:sp>
        <p:nvSpPr>
          <p:cNvPr id="4" name="Retângulo 3"/>
          <p:cNvSpPr/>
          <p:nvPr/>
        </p:nvSpPr>
        <p:spPr>
          <a:xfrm>
            <a:off x="1530691" y="6161512"/>
            <a:ext cx="10051709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solidFill>
                  <a:srgbClr val="1F4E79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Acessando o site da </a:t>
            </a:r>
            <a:r>
              <a:rPr lang="pt-BR" dirty="0" smtClean="0">
                <a:solidFill>
                  <a:srgbClr val="1F4E79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UNISEPE - Graduação Digital, </a:t>
            </a:r>
            <a:r>
              <a:rPr lang="pt-BR" dirty="0">
                <a:solidFill>
                  <a:srgbClr val="1F4E79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o aluno encontrará o local para realizar o login, digitando seu RA e senha, exemplo na figura acima:</a:t>
            </a:r>
            <a:endParaRPr lang="pt-BR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00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-0.94896 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4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641931" y="2828836"/>
            <a:ext cx="4908138" cy="120032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pt-BR" b="1" dirty="0">
                <a:solidFill>
                  <a:srgbClr val="3E65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CTE</a:t>
            </a:r>
            <a:br>
              <a:rPr lang="pt-BR" b="1" dirty="0">
                <a:solidFill>
                  <a:srgbClr val="3E65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b="1" dirty="0">
                <a:solidFill>
                  <a:srgbClr val="3E65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CENTRO DE TECNOLOGIA EDUCACIONAL</a:t>
            </a:r>
            <a:br>
              <a:rPr lang="pt-BR" b="1" dirty="0">
                <a:solidFill>
                  <a:srgbClr val="3E65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b="1" dirty="0">
                <a:solidFill>
                  <a:srgbClr val="3E65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cte@scelisul.com.br</a:t>
            </a:r>
            <a:endParaRPr lang="pt-BR" dirty="0">
              <a:solidFill>
                <a:srgbClr val="3E65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8459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8641" y="570968"/>
            <a:ext cx="6437407" cy="4088318"/>
          </a:xfrm>
          <a:prstGeom prst="rect">
            <a:avLst/>
          </a:prstGeom>
          <a:ln>
            <a:solidFill>
              <a:srgbClr val="3E65A0"/>
            </a:solidFill>
          </a:ln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48" b="96905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841456"/>
            <a:ext cx="2891529" cy="4359784"/>
          </a:xfrm>
          <a:prstGeom prst="rect">
            <a:avLst/>
          </a:prstGeom>
        </p:spPr>
      </p:pic>
      <p:sp>
        <p:nvSpPr>
          <p:cNvPr id="14" name="Texto Explicativo em Elipse 13"/>
          <p:cNvSpPr/>
          <p:nvPr/>
        </p:nvSpPr>
        <p:spPr>
          <a:xfrm>
            <a:off x="1445764" y="496382"/>
            <a:ext cx="3564538" cy="2118745"/>
          </a:xfrm>
          <a:prstGeom prst="wedgeEllipseCallout">
            <a:avLst>
              <a:gd name="adj1" fmla="val -39678"/>
              <a:gd name="adj2" fmla="val 7307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1928832" y="719179"/>
            <a:ext cx="2708482" cy="1673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solidFill>
                  <a:srgbClr val="1F4E79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Após efetuar o login, o Aluno terá acesso ao Portal, na figura </a:t>
            </a:r>
            <a:r>
              <a:rPr lang="pt-BR" sz="1600" dirty="0" smtClean="0">
                <a:solidFill>
                  <a:srgbClr val="1F4E79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ao lado </a:t>
            </a:r>
            <a:r>
              <a:rPr lang="pt-BR" sz="1600" dirty="0">
                <a:solidFill>
                  <a:srgbClr val="1F4E79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mostra </a:t>
            </a:r>
            <a:r>
              <a:rPr lang="pt-BR" sz="1600" dirty="0" smtClean="0">
                <a:solidFill>
                  <a:srgbClr val="1F4E79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a tela inicial com as informações pessoais do aluno:</a:t>
            </a:r>
            <a:endParaRPr lang="pt-BR" sz="1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629862" y="1577243"/>
            <a:ext cx="10321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 smtClean="0">
                <a:solidFill>
                  <a:srgbClr val="A5BDCF"/>
                </a:solidFill>
              </a:rPr>
              <a:t>João</a:t>
            </a:r>
            <a:endParaRPr lang="pt-BR" sz="1200" dirty="0">
              <a:solidFill>
                <a:srgbClr val="A5BDCF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875529" y="1788921"/>
            <a:ext cx="10321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 smtClean="0">
                <a:solidFill>
                  <a:srgbClr val="A5BDCF"/>
                </a:solidFill>
              </a:rPr>
              <a:t>01/01/2000</a:t>
            </a:r>
            <a:endParaRPr lang="pt-BR" sz="1200" dirty="0">
              <a:solidFill>
                <a:srgbClr val="A5BDCF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493370" y="1983819"/>
            <a:ext cx="10321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 smtClean="0">
                <a:solidFill>
                  <a:srgbClr val="A5BDCF"/>
                </a:solidFill>
              </a:rPr>
              <a:t>010 111 000 - 10</a:t>
            </a:r>
            <a:endParaRPr lang="pt-BR" sz="1200" dirty="0">
              <a:solidFill>
                <a:srgbClr val="A5BDCF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676992" y="2870241"/>
            <a:ext cx="10321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 smtClean="0">
                <a:solidFill>
                  <a:srgbClr val="A5BDCF"/>
                </a:solidFill>
              </a:rPr>
              <a:t>Registro</a:t>
            </a:r>
            <a:endParaRPr lang="pt-BR" sz="1200" dirty="0">
              <a:solidFill>
                <a:srgbClr val="A5BDCF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734017" y="3023173"/>
            <a:ext cx="10321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 smtClean="0">
                <a:solidFill>
                  <a:srgbClr val="A5BDCF"/>
                </a:solidFill>
              </a:rPr>
              <a:t>3821-0000</a:t>
            </a:r>
            <a:endParaRPr lang="pt-BR" sz="1200" dirty="0">
              <a:solidFill>
                <a:srgbClr val="A5BDCF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734017" y="3213356"/>
            <a:ext cx="10321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 smtClean="0">
                <a:solidFill>
                  <a:srgbClr val="A5BDCF"/>
                </a:solidFill>
              </a:rPr>
              <a:t>3821-0001</a:t>
            </a:r>
            <a:endParaRPr lang="pt-BR" sz="1200" dirty="0">
              <a:solidFill>
                <a:srgbClr val="A5BDCF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5629862" y="3425034"/>
            <a:ext cx="17504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dirty="0" smtClean="0">
                <a:solidFill>
                  <a:srgbClr val="A5BDCF"/>
                </a:solidFill>
              </a:rPr>
              <a:t>joao@email.com.br</a:t>
            </a:r>
            <a:endParaRPr lang="pt-BR" sz="1200" dirty="0">
              <a:solidFill>
                <a:srgbClr val="A5BDCF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0176" y="570968"/>
            <a:ext cx="1257300" cy="510120"/>
          </a:xfrm>
          <a:prstGeom prst="rect">
            <a:avLst/>
          </a:prstGeom>
        </p:spPr>
      </p:pic>
      <p:sp>
        <p:nvSpPr>
          <p:cNvPr id="16" name="Elipse 15"/>
          <p:cNvSpPr/>
          <p:nvPr/>
        </p:nvSpPr>
        <p:spPr>
          <a:xfrm>
            <a:off x="11118280" y="620714"/>
            <a:ext cx="408988" cy="3744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6667" y1="23111" x2="46667" y2="28444"/>
                        <a14:foregroundMark x1="40000" y1="67111" x2="51111" y2="69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41521" y="632653"/>
            <a:ext cx="362506" cy="36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91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132" y="2963302"/>
            <a:ext cx="5718991" cy="3715657"/>
          </a:xfrm>
          <a:prstGeom prst="rect">
            <a:avLst/>
          </a:prstGeom>
          <a:ln>
            <a:solidFill>
              <a:srgbClr val="3E65A0"/>
            </a:solidFill>
          </a:ln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452" y="415133"/>
            <a:ext cx="5850621" cy="3715657"/>
          </a:xfrm>
          <a:prstGeom prst="rect">
            <a:avLst/>
          </a:prstGeom>
          <a:ln>
            <a:solidFill>
              <a:srgbClr val="3E65A0"/>
            </a:solidFill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5146" y="427833"/>
            <a:ext cx="1257300" cy="447675"/>
          </a:xfrm>
          <a:prstGeom prst="rect">
            <a:avLst/>
          </a:prstGeom>
        </p:spPr>
      </p:pic>
      <p:sp>
        <p:nvSpPr>
          <p:cNvPr id="24" name="Elipse 23"/>
          <p:cNvSpPr/>
          <p:nvPr/>
        </p:nvSpPr>
        <p:spPr>
          <a:xfrm>
            <a:off x="5613754" y="434976"/>
            <a:ext cx="408988" cy="3744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54" b="89978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39016" y="1302582"/>
            <a:ext cx="1287166" cy="1940761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2223590" y="497539"/>
            <a:ext cx="624115" cy="2612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6125687" y="794558"/>
            <a:ext cx="62571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1F4E79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Após </a:t>
            </a:r>
            <a:r>
              <a:rPr lang="pt-BR" dirty="0" smtClean="0">
                <a:solidFill>
                  <a:srgbClr val="1F4E79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clicar no </a:t>
            </a:r>
            <a:r>
              <a:rPr lang="pt-BR" dirty="0">
                <a:solidFill>
                  <a:srgbClr val="1F4E79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Portal </a:t>
            </a:r>
            <a:r>
              <a:rPr lang="pt-BR" dirty="0" smtClean="0">
                <a:solidFill>
                  <a:srgbClr val="1F4E79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EAD, </a:t>
            </a:r>
            <a:r>
              <a:rPr lang="pt-BR" dirty="0">
                <a:solidFill>
                  <a:srgbClr val="1F4E79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o Aluno terá acesso </a:t>
            </a:r>
            <a:r>
              <a:rPr lang="pt-BR" dirty="0" smtClean="0">
                <a:solidFill>
                  <a:srgbClr val="1F4E79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 plataforma, </a:t>
            </a:r>
            <a:r>
              <a:rPr lang="pt-BR" dirty="0">
                <a:solidFill>
                  <a:srgbClr val="1F4E79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na figura abaixo mostra </a:t>
            </a:r>
            <a:r>
              <a:rPr lang="pt-BR" dirty="0" smtClean="0">
                <a:solidFill>
                  <a:srgbClr val="1F4E79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o painel de navegação</a:t>
            </a:r>
            <a:endParaRPr lang="pt-BR" dirty="0"/>
          </a:p>
        </p:txBody>
      </p:sp>
      <p:sp>
        <p:nvSpPr>
          <p:cNvPr id="4" name="Seta para a Direita 3"/>
          <p:cNvSpPr/>
          <p:nvPr/>
        </p:nvSpPr>
        <p:spPr>
          <a:xfrm rot="2188911">
            <a:off x="6254256" y="2281983"/>
            <a:ext cx="711200" cy="520929"/>
          </a:xfrm>
          <a:prstGeom prst="rightArrow">
            <a:avLst/>
          </a:prstGeom>
          <a:solidFill>
            <a:srgbClr val="3E65A0"/>
          </a:solidFill>
          <a:ln>
            <a:solidFill>
              <a:srgbClr val="3E65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594452" y="1304722"/>
            <a:ext cx="10321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 smtClean="0">
                <a:solidFill>
                  <a:srgbClr val="A5BDCF"/>
                </a:solidFill>
              </a:rPr>
              <a:t>João</a:t>
            </a:r>
            <a:endParaRPr lang="pt-BR" sz="1200" dirty="0">
              <a:solidFill>
                <a:srgbClr val="A5BDCF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845661" y="1493426"/>
            <a:ext cx="10321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 smtClean="0">
                <a:solidFill>
                  <a:srgbClr val="A5BDCF"/>
                </a:solidFill>
              </a:rPr>
              <a:t>01/01/2000</a:t>
            </a:r>
            <a:endParaRPr lang="pt-BR" sz="1200" dirty="0">
              <a:solidFill>
                <a:srgbClr val="A5BDCF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547322" y="1688324"/>
            <a:ext cx="10321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 smtClean="0">
                <a:solidFill>
                  <a:srgbClr val="A5BDCF"/>
                </a:solidFill>
              </a:rPr>
              <a:t>010 111 000 - 10</a:t>
            </a:r>
            <a:endParaRPr lang="pt-BR" sz="1200" dirty="0">
              <a:solidFill>
                <a:srgbClr val="A5BDCF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608249" y="2427147"/>
            <a:ext cx="10321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 smtClean="0">
                <a:solidFill>
                  <a:srgbClr val="A5BDCF"/>
                </a:solidFill>
              </a:rPr>
              <a:t>Registro</a:t>
            </a:r>
            <a:endParaRPr lang="pt-BR" sz="1200" dirty="0">
              <a:solidFill>
                <a:srgbClr val="A5BDCF"/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665274" y="2620566"/>
            <a:ext cx="10321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 smtClean="0">
                <a:solidFill>
                  <a:srgbClr val="A5BDCF"/>
                </a:solidFill>
              </a:rPr>
              <a:t>3821-0000</a:t>
            </a:r>
            <a:endParaRPr lang="pt-BR" sz="1200" dirty="0">
              <a:solidFill>
                <a:srgbClr val="A5BDCF"/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665274" y="2810749"/>
            <a:ext cx="10321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 smtClean="0">
                <a:solidFill>
                  <a:srgbClr val="A5BDCF"/>
                </a:solidFill>
              </a:rPr>
              <a:t>3821-0001</a:t>
            </a:r>
            <a:endParaRPr lang="pt-BR" sz="1200" dirty="0">
              <a:solidFill>
                <a:srgbClr val="A5BDCF"/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594452" y="3012511"/>
            <a:ext cx="17504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dirty="0" smtClean="0">
                <a:solidFill>
                  <a:srgbClr val="A5BDCF"/>
                </a:solidFill>
              </a:rPr>
              <a:t>joao@email.com.br</a:t>
            </a:r>
            <a:endParaRPr lang="pt-BR" sz="1200" dirty="0">
              <a:solidFill>
                <a:srgbClr val="A5BDCF"/>
              </a:solidFill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46667" y1="23111" x2="46667" y2="28444"/>
                        <a14:foregroundMark x1="40000" y1="67111" x2="51111" y2="69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36995" y="446915"/>
            <a:ext cx="362506" cy="36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29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2.png"/>
          <p:cNvPicPr/>
          <p:nvPr/>
        </p:nvPicPr>
        <p:blipFill>
          <a:blip r:embed="rId2"/>
          <a:srcRect t="20343"/>
          <a:stretch>
            <a:fillRect/>
          </a:stretch>
        </p:blipFill>
        <p:spPr>
          <a:xfrm>
            <a:off x="984384" y="377372"/>
            <a:ext cx="10394816" cy="6028826"/>
          </a:xfrm>
          <a:prstGeom prst="rect">
            <a:avLst/>
          </a:prstGeom>
          <a:ln w="9525">
            <a:solidFill>
              <a:srgbClr val="3E65A0"/>
            </a:solidFill>
            <a:prstDash val="solid"/>
          </a:ln>
        </p:spPr>
      </p:pic>
      <p:sp>
        <p:nvSpPr>
          <p:cNvPr id="6" name="Texto Explicativo em Elipse 5"/>
          <p:cNvSpPr/>
          <p:nvPr/>
        </p:nvSpPr>
        <p:spPr>
          <a:xfrm>
            <a:off x="4811486" y="2426585"/>
            <a:ext cx="4049485" cy="1930400"/>
          </a:xfrm>
          <a:prstGeom prst="wedgeEllipseCallout">
            <a:avLst>
              <a:gd name="adj1" fmla="val -47608"/>
              <a:gd name="adj2" fmla="val 610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400">
                <a:solidFill>
                  <a:srgbClr val="1F4E79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Para acessar as disciplinas e os conteúdos postados pelos professores, clique no sinal de </a:t>
            </a:r>
            <a:r>
              <a:rPr lang="pt-BR" sz="1400" b="1">
                <a:solidFill>
                  <a:srgbClr val="1F4E79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+</a:t>
            </a:r>
            <a:r>
              <a:rPr lang="pt-BR" sz="1400">
                <a:solidFill>
                  <a:srgbClr val="1F4E79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próximo à </a:t>
            </a:r>
            <a:r>
              <a:rPr lang="pt-BR" sz="1400" b="1">
                <a:solidFill>
                  <a:srgbClr val="1F4E79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Navegação</a:t>
            </a:r>
            <a:r>
              <a:rPr lang="pt-BR" sz="1400">
                <a:solidFill>
                  <a:srgbClr val="1F4E79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&gt; </a:t>
            </a:r>
            <a:r>
              <a:rPr lang="pt-BR" sz="1400" b="1">
                <a:solidFill>
                  <a:srgbClr val="1F4E79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Cursos</a:t>
            </a:r>
            <a:r>
              <a:rPr lang="pt-BR" sz="1400">
                <a:solidFill>
                  <a:srgbClr val="1F4E79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&gt; Selecione a disciplina :</a:t>
            </a:r>
            <a:endParaRPr lang="pt-BR" sz="1400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48" b="98158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08146" y="3770717"/>
            <a:ext cx="1747924" cy="263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04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71" y="471170"/>
            <a:ext cx="5400040" cy="2623820"/>
          </a:xfrm>
          <a:prstGeom prst="rect">
            <a:avLst/>
          </a:prstGeom>
          <a:ln>
            <a:solidFill>
              <a:srgbClr val="3E65A0"/>
            </a:solidFill>
          </a:ln>
        </p:spPr>
      </p:pic>
      <p:sp>
        <p:nvSpPr>
          <p:cNvPr id="2" name="Retângulo 1"/>
          <p:cNvSpPr/>
          <p:nvPr/>
        </p:nvSpPr>
        <p:spPr>
          <a:xfrm>
            <a:off x="6483894" y="471170"/>
            <a:ext cx="5599248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solidFill>
                  <a:srgbClr val="1F4E79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Ao selecionar a disciplina o Aluno terá acesso ao conteúdo das aulas: Tópicos, Arquivos DOC, Vídeos, Fórum, Links e Atividades:</a:t>
            </a:r>
            <a:endParaRPr lang="pt-BR" sz="16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848723" y="3199493"/>
            <a:ext cx="5400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1F4E79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Todas as Unidades </a:t>
            </a:r>
            <a:r>
              <a:rPr lang="pt-BR" dirty="0" smtClean="0">
                <a:solidFill>
                  <a:srgbClr val="1F4E79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contém </a:t>
            </a:r>
            <a:r>
              <a:rPr lang="pt-BR" dirty="0">
                <a:solidFill>
                  <a:srgbClr val="1F4E79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Livros Textos, Slides Aulas, Vídeo </a:t>
            </a:r>
            <a:r>
              <a:rPr lang="pt-BR" dirty="0" smtClean="0">
                <a:solidFill>
                  <a:srgbClr val="1F4E79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Aulas, Questões </a:t>
            </a:r>
            <a:r>
              <a:rPr lang="pt-BR" dirty="0">
                <a:solidFill>
                  <a:srgbClr val="1F4E79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de Frequências, Lições e Tarefas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3894" y="3199493"/>
            <a:ext cx="4943475" cy="3248025"/>
          </a:xfrm>
          <a:prstGeom prst="rect">
            <a:avLst/>
          </a:prstGeom>
          <a:ln>
            <a:solidFill>
              <a:srgbClr val="3E65A0"/>
            </a:solidFill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28144" y="3723333"/>
            <a:ext cx="2306419" cy="3477567"/>
          </a:xfrm>
          <a:prstGeom prst="rect">
            <a:avLst/>
          </a:prstGeom>
        </p:spPr>
      </p:pic>
      <p:sp>
        <p:nvSpPr>
          <p:cNvPr id="6" name="Seta para a Direita 5"/>
          <p:cNvSpPr/>
          <p:nvPr/>
        </p:nvSpPr>
        <p:spPr>
          <a:xfrm rot="2830496">
            <a:off x="6316778" y="2564653"/>
            <a:ext cx="710210" cy="445770"/>
          </a:xfrm>
          <a:prstGeom prst="rightArrow">
            <a:avLst/>
          </a:prstGeom>
          <a:solidFill>
            <a:srgbClr val="3E65A0"/>
          </a:solidFill>
          <a:ln>
            <a:solidFill>
              <a:srgbClr val="3E65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437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873085" y="605637"/>
            <a:ext cx="54296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1F4E79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Para fazer download de arquivos, clique e confirme</a:t>
            </a:r>
            <a:endParaRPr lang="pt-BR" dirty="0"/>
          </a:p>
        </p:txBody>
      </p:sp>
      <p:pic>
        <p:nvPicPr>
          <p:cNvPr id="8" name="image4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73085" y="1208179"/>
            <a:ext cx="5353685" cy="3762375"/>
          </a:xfrm>
          <a:prstGeom prst="rect">
            <a:avLst/>
          </a:prstGeom>
          <a:ln>
            <a:solidFill>
              <a:srgbClr val="3E65A0"/>
            </a:solidFill>
          </a:ln>
        </p:spPr>
      </p:pic>
      <p:sp>
        <p:nvSpPr>
          <p:cNvPr id="7" name="Retângulo 6"/>
          <p:cNvSpPr/>
          <p:nvPr/>
        </p:nvSpPr>
        <p:spPr>
          <a:xfrm>
            <a:off x="6589097" y="974969"/>
            <a:ext cx="3940927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solidFill>
                  <a:srgbClr val="1F4E79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No canto superior esquerdo do portal encontra-se a Barra de Progresso indicando os acessos do aluno aos conteúdos:</a:t>
            </a:r>
            <a:endParaRPr lang="pt-BR" sz="16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image7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595947" y="2577465"/>
            <a:ext cx="2571750" cy="2905125"/>
          </a:xfrm>
          <a:prstGeom prst="rect">
            <a:avLst/>
          </a:prstGeom>
          <a:ln>
            <a:solidFill>
              <a:srgbClr val="3E65A0"/>
            </a:solidFill>
          </a:ln>
        </p:spPr>
      </p:pic>
      <p:sp>
        <p:nvSpPr>
          <p:cNvPr id="11" name="Retângulo 10"/>
          <p:cNvSpPr/>
          <p:nvPr/>
        </p:nvSpPr>
        <p:spPr>
          <a:xfrm>
            <a:off x="-156754" y="-156754"/>
            <a:ext cx="6570617" cy="71323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54" b="89978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30024" y="309427"/>
            <a:ext cx="2055991" cy="3099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3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167925" y="595101"/>
            <a:ext cx="5590903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solidFill>
                  <a:srgbClr val="1F4E79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Ao lado dos itens aparece uma caixinha indicando se o aluno acessou o conteúdo:</a:t>
            </a:r>
            <a:endParaRPr lang="pt-BR" sz="16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254" b="89978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93638" y="1776141"/>
            <a:ext cx="2055991" cy="3099978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1941" y="1533430"/>
            <a:ext cx="7291697" cy="4790884"/>
          </a:xfrm>
          <a:prstGeom prst="rect">
            <a:avLst/>
          </a:prstGeom>
          <a:ln>
            <a:solidFill>
              <a:srgbClr val="3E65A0"/>
            </a:solidFill>
          </a:ln>
        </p:spPr>
      </p:pic>
    </p:spTree>
    <p:extLst>
      <p:ext uri="{BB962C8B-B14F-4D97-AF65-F5344CB8AC3E}">
        <p14:creationId xmlns:p14="http://schemas.microsoft.com/office/powerpoint/2010/main" val="229187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254" b="89978" l="10000" r="90000"/>
                    </a14:imgEffect>
                    <a14:imgEffect>
                      <a14:saturation sat="10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42446" y="-188694"/>
            <a:ext cx="1303929" cy="1966034"/>
          </a:xfrm>
          <a:prstGeom prst="rect">
            <a:avLst/>
          </a:prstGeom>
          <a:scene3d>
            <a:camera prst="orthographicFront">
              <a:rot lat="0" lon="10799980" rev="0"/>
            </a:camera>
            <a:lightRig rig="threePt" dir="t"/>
          </a:scene3d>
        </p:spPr>
      </p:pic>
      <p:pic>
        <p:nvPicPr>
          <p:cNvPr id="4" name="image28.jp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404949" y="1254034"/>
            <a:ext cx="5752374" cy="1946547"/>
          </a:xfrm>
          <a:prstGeom prst="rect">
            <a:avLst/>
          </a:prstGeom>
          <a:ln>
            <a:solidFill>
              <a:srgbClr val="3E65A0"/>
            </a:solidFill>
          </a:ln>
        </p:spPr>
      </p:pic>
      <p:pic>
        <p:nvPicPr>
          <p:cNvPr id="5" name="image20.jpg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404949" y="3331028"/>
            <a:ext cx="5752374" cy="2583543"/>
          </a:xfrm>
          <a:prstGeom prst="rect">
            <a:avLst/>
          </a:prstGeom>
          <a:ln>
            <a:solidFill>
              <a:srgbClr val="3E65A0"/>
            </a:solidFill>
          </a:ln>
        </p:spPr>
      </p:pic>
      <p:pic>
        <p:nvPicPr>
          <p:cNvPr id="6" name="image21.png"/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6478814" y="1254033"/>
            <a:ext cx="5400040" cy="3174275"/>
          </a:xfrm>
          <a:prstGeom prst="rect">
            <a:avLst/>
          </a:prstGeom>
          <a:ln>
            <a:solidFill>
              <a:srgbClr val="3E65A0"/>
            </a:solidFill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478814" y="4817756"/>
            <a:ext cx="540004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rgbClr val="1F4E7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Ao clicar nos links, será aberta uma nova aba no navegador, relacionando a material ao conteúdo postado</a:t>
            </a:r>
            <a:endParaRPr kumimoji="0" lang="pt-BR" alt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rgbClr val="1F4E7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Para tirar dúvidas e responder questionários acesse o </a:t>
            </a:r>
            <a:r>
              <a:rPr kumimoji="0" lang="pt-BR" altLang="pt-BR" sz="1600" b="1" i="0" u="none" strike="noStrike" cap="none" normalizeH="0" baseline="0" dirty="0" smtClean="0">
                <a:ln>
                  <a:noFill/>
                </a:ln>
                <a:solidFill>
                  <a:srgbClr val="1F4E7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Fórum de Notícias:</a:t>
            </a:r>
            <a:endParaRPr kumimoji="0" lang="pt-BR" alt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926080" y="195943"/>
            <a:ext cx="5786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 smtClean="0">
                <a:solidFill>
                  <a:srgbClr val="1F4E79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Fórum</a:t>
            </a:r>
            <a:endParaRPr lang="pt-BR" sz="4800" dirty="0">
              <a:solidFill>
                <a:srgbClr val="1F4E79"/>
              </a:solidFill>
              <a:latin typeface="Arial" panose="020B060402020202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23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image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542" y="3801290"/>
            <a:ext cx="5400675" cy="2641600"/>
          </a:xfrm>
          <a:prstGeom prst="rect">
            <a:avLst/>
          </a:prstGeom>
          <a:noFill/>
          <a:ln w="9525">
            <a:solidFill>
              <a:srgbClr val="3E65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564085" y="341870"/>
            <a:ext cx="497613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dirty="0">
                <a:solidFill>
                  <a:srgbClr val="1F4E79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Para realizar as atividades, clique em ATIVIDADE: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31520" y="3804085"/>
            <a:ext cx="527862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0" i="0" u="none" strike="noStrike" cap="none" normalizeH="0" baseline="0" dirty="0" smtClean="0">
                <a:ln>
                  <a:noFill/>
                </a:ln>
                <a:solidFill>
                  <a:srgbClr val="1F4E7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Após a leitura da questão e necessário selecionar a opção e</a:t>
            </a:r>
            <a:r>
              <a:rPr kumimoji="0" lang="pt-BR" altLang="pt-BR" b="0" i="0" u="none" strike="noStrike" cap="none" normalizeH="0" dirty="0" smtClean="0">
                <a:ln>
                  <a:noFill/>
                </a:ln>
                <a:solidFill>
                  <a:srgbClr val="1F4E7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clicar em salvar, assim será passado para a próxima questão</a:t>
            </a:r>
            <a:endParaRPr kumimoji="0" lang="pt-BR" altLang="pt-B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31520" y="27823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" y="341870"/>
            <a:ext cx="5592805" cy="3287663"/>
          </a:xfrm>
          <a:prstGeom prst="rect">
            <a:avLst/>
          </a:prstGeom>
          <a:ln>
            <a:solidFill>
              <a:srgbClr val="3E65A0"/>
            </a:solidFill>
          </a:ln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54" b="89978" l="10000" r="90000"/>
                    </a14:imgEffect>
                    <a14:imgEffect>
                      <a14:saturation sat="10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06798" y="-202547"/>
            <a:ext cx="1303929" cy="1966034"/>
          </a:xfrm>
          <a:prstGeom prst="rect">
            <a:avLst/>
          </a:prstGeom>
          <a:scene3d>
            <a:camera prst="orthographicFront">
              <a:rot lat="0" lon="1079998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66626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resentação1" id="{BE2DC8CB-E26D-4BC7-B2B2-A93274E73B4B}" vid="{C6CF590C-339A-476F-A158-8D59B7B4C3C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MODELO_PADRAO_EAD</Template>
  <TotalTime>352</TotalTime>
  <Words>283</Words>
  <Application>Microsoft Office PowerPoint</Application>
  <PresentationFormat>Widescreen</PresentationFormat>
  <Paragraphs>30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cpd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jovem Aprendiz CTE</dc:creator>
  <cp:lastModifiedBy>nivaldo josé tadeu dos santos beirão</cp:lastModifiedBy>
  <cp:revision>30</cp:revision>
  <cp:lastPrinted>2018-07-17T21:43:13Z</cp:lastPrinted>
  <dcterms:created xsi:type="dcterms:W3CDTF">2018-07-10T17:05:42Z</dcterms:created>
  <dcterms:modified xsi:type="dcterms:W3CDTF">2018-07-31T20:00:36Z</dcterms:modified>
</cp:coreProperties>
</file>